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87" r:id="rId4"/>
    <p:sldId id="259" r:id="rId5"/>
    <p:sldId id="295" r:id="rId6"/>
    <p:sldId id="286" r:id="rId7"/>
    <p:sldId id="263" r:id="rId8"/>
    <p:sldId id="266" r:id="rId9"/>
    <p:sldId id="289" r:id="rId10"/>
    <p:sldId id="265" r:id="rId11"/>
    <p:sldId id="288" r:id="rId12"/>
    <p:sldId id="272" r:id="rId13"/>
    <p:sldId id="298" r:id="rId14"/>
    <p:sldId id="296" r:id="rId15"/>
    <p:sldId id="297" r:id="rId16"/>
    <p:sldId id="290" r:id="rId17"/>
    <p:sldId id="291" r:id="rId18"/>
    <p:sldId id="292" r:id="rId19"/>
    <p:sldId id="29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7" d="100"/>
          <a:sy n="107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A84D-AB02-489A-8504-EAB9C9EF08FC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WAHA_tshirt_01-smaller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971" y="5715000"/>
            <a:ext cx="1557116" cy="1131252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2971" y="6356350"/>
            <a:ext cx="762000" cy="365125"/>
          </a:xfrm>
        </p:spPr>
        <p:txBody>
          <a:bodyPr/>
          <a:lstStyle/>
          <a:p>
            <a:fld id="{CA428C44-F8ED-44D4-9C1D-FBDED506D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A84D-AB02-489A-8504-EAB9C9EF08FC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2971" y="6356350"/>
            <a:ext cx="762000" cy="365125"/>
          </a:xfrm>
        </p:spPr>
        <p:txBody>
          <a:bodyPr/>
          <a:lstStyle/>
          <a:p>
            <a:fld id="{CA428C44-F8ED-44D4-9C1D-FBDED506D3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WAHA_tshirt_01-smaller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971" y="5715000"/>
            <a:ext cx="1557116" cy="11312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A84D-AB02-489A-8504-EAB9C9EF08FC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2971" y="6356350"/>
            <a:ext cx="762000" cy="365125"/>
          </a:xfrm>
        </p:spPr>
        <p:txBody>
          <a:bodyPr/>
          <a:lstStyle/>
          <a:p>
            <a:fld id="{CA428C44-F8ED-44D4-9C1D-FBDED506D3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WAHA_tshirt_01-smaller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971" y="5715000"/>
            <a:ext cx="1557116" cy="11312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A84D-AB02-489A-8504-EAB9C9EF08FC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2971" y="6356350"/>
            <a:ext cx="762000" cy="365125"/>
          </a:xfrm>
        </p:spPr>
        <p:txBody>
          <a:bodyPr/>
          <a:lstStyle/>
          <a:p>
            <a:fld id="{CA428C44-F8ED-44D4-9C1D-FBDED506D3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WAHA_tshirt_01-smaller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971" y="5715000"/>
            <a:ext cx="1557116" cy="11312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A84D-AB02-489A-8504-EAB9C9EF08FC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2971" y="6356350"/>
            <a:ext cx="762000" cy="365125"/>
          </a:xfrm>
        </p:spPr>
        <p:txBody>
          <a:bodyPr/>
          <a:lstStyle/>
          <a:p>
            <a:fld id="{CA428C44-F8ED-44D4-9C1D-FBDED506D3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WAHA_tshirt_01-smaller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971" y="5715000"/>
            <a:ext cx="1557116" cy="113125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A84D-AB02-489A-8504-EAB9C9EF08FC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2971" y="6356350"/>
            <a:ext cx="762000" cy="365125"/>
          </a:xfrm>
        </p:spPr>
        <p:txBody>
          <a:bodyPr/>
          <a:lstStyle/>
          <a:p>
            <a:fld id="{CA428C44-F8ED-44D4-9C1D-FBDED506D3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WAHA_tshirt_01-smaller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971" y="5715000"/>
            <a:ext cx="1557116" cy="11312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A84D-AB02-489A-8504-EAB9C9EF08FC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2971" y="6356350"/>
            <a:ext cx="762000" cy="365125"/>
          </a:xfrm>
        </p:spPr>
        <p:txBody>
          <a:bodyPr/>
          <a:lstStyle/>
          <a:p>
            <a:fld id="{CA428C44-F8ED-44D4-9C1D-FBDED506D3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WAHA_tshirt_01-smaller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971" y="5715000"/>
            <a:ext cx="1557116" cy="11312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A84D-AB02-489A-8504-EAB9C9EF08FC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2971" y="6356350"/>
            <a:ext cx="762000" cy="365125"/>
          </a:xfrm>
        </p:spPr>
        <p:txBody>
          <a:bodyPr/>
          <a:lstStyle/>
          <a:p>
            <a:fld id="{CA428C44-F8ED-44D4-9C1D-FBDED506D3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AHA_tshirt_01-smaller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971" y="5715000"/>
            <a:ext cx="1557116" cy="11312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A84D-AB02-489A-8504-EAB9C9EF08FC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2971" y="6356350"/>
            <a:ext cx="762000" cy="365125"/>
          </a:xfrm>
        </p:spPr>
        <p:txBody>
          <a:bodyPr/>
          <a:lstStyle/>
          <a:p>
            <a:fld id="{CA428C44-F8ED-44D4-9C1D-FBDED506D3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WAHA_tshirt_01-smaller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971" y="5715000"/>
            <a:ext cx="1557116" cy="11312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A84D-AB02-489A-8504-EAB9C9EF08FC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2971" y="6356350"/>
            <a:ext cx="762000" cy="365125"/>
          </a:xfrm>
        </p:spPr>
        <p:txBody>
          <a:bodyPr/>
          <a:lstStyle/>
          <a:p>
            <a:fld id="{CA428C44-F8ED-44D4-9C1D-FBDED506D3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WAHA_tshirt_01-smaller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971" y="5715000"/>
            <a:ext cx="1557116" cy="11312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 userDrawn="1"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A84D-AB02-489A-8504-EAB9C9EF08FC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2971" y="6356350"/>
            <a:ext cx="762000" cy="365125"/>
          </a:xfrm>
        </p:spPr>
        <p:txBody>
          <a:bodyPr/>
          <a:lstStyle/>
          <a:p>
            <a:fld id="{CA428C44-F8ED-44D4-9C1D-FBDED506D3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WAHA_tshirt_01-smaller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971" y="5715000"/>
            <a:ext cx="1557116" cy="113125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3EA84D-AB02-489A-8504-EAB9C9EF08FC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428C44-F8ED-44D4-9C1D-FBDED506D39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homebrewers.org/" TargetMode="External"/><Relationship Id="rId2" Type="http://schemas.openxmlformats.org/officeDocument/2006/relationships/hyperlink" Target="mailto:mark@wahomebrewers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brewingwithbigfoot.com/" TargetMode="External"/><Relationship Id="rId4" Type="http://schemas.openxmlformats.org/officeDocument/2006/relationships/hyperlink" Target="http://www.ahaconference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8534400" cy="1828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2012 Seattle National Homebrewers Conference Overview &amp; Participation Invitation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382000" cy="1752600"/>
          </a:xfrm>
        </p:spPr>
        <p:txBody>
          <a:bodyPr/>
          <a:lstStyle/>
          <a:p>
            <a:r>
              <a:rPr lang="en-US" dirty="0" smtClean="0"/>
              <a:t>Washington </a:t>
            </a:r>
            <a:r>
              <a:rPr lang="en-US" dirty="0" err="1" smtClean="0"/>
              <a:t>Homebrewers</a:t>
            </a:r>
            <a:r>
              <a:rPr lang="en-US" dirty="0" smtClean="0"/>
              <a:t> Association</a:t>
            </a:r>
          </a:p>
          <a:p>
            <a:r>
              <a:rPr lang="en-US" dirty="0" smtClean="0"/>
              <a:t>Mark Emiley</a:t>
            </a:r>
          </a:p>
          <a:p>
            <a:r>
              <a:rPr lang="en-US" dirty="0" smtClean="0"/>
              <a:t>Tom Schmidlin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473575"/>
            <a:ext cx="2994025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Conference – Thursday Night</a:t>
            </a:r>
            <a:br>
              <a:rPr lang="en-US" dirty="0" smtClean="0"/>
            </a:br>
            <a:r>
              <a:rPr lang="en-US" dirty="0" smtClean="0"/>
              <a:t>Pro-Brewers 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389120"/>
          </a:xfrm>
        </p:spPr>
        <p:txBody>
          <a:bodyPr/>
          <a:lstStyle/>
          <a:p>
            <a:r>
              <a:rPr lang="en-US" dirty="0" smtClean="0"/>
              <a:t>Craft brewers get to showcase their best beers to homebrewers from across the country</a:t>
            </a:r>
          </a:p>
          <a:p>
            <a:pPr lvl="1"/>
            <a:r>
              <a:rPr lang="en-US" dirty="0" smtClean="0"/>
              <a:t>Brewers send great beers and brewery reps</a:t>
            </a:r>
          </a:p>
          <a:p>
            <a:pPr lvl="1"/>
            <a:r>
              <a:rPr lang="en-US" dirty="0" smtClean="0"/>
              <a:t>Private beer festival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552219"/>
            <a:ext cx="28956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4087" y="3048000"/>
            <a:ext cx="3109913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0249" y="4767263"/>
            <a:ext cx="2987675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Club Night – Friday 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Beerstock</a:t>
            </a:r>
            <a:r>
              <a:rPr lang="en-US" dirty="0" smtClean="0"/>
              <a:t> </a:t>
            </a:r>
            <a:r>
              <a:rPr lang="en-US" dirty="0" smtClean="0"/>
              <a:t>5060-like </a:t>
            </a:r>
            <a:r>
              <a:rPr lang="en-US" dirty="0" smtClean="0"/>
              <a:t>homebrew festival with clubs hosting booths serving club beers</a:t>
            </a:r>
          </a:p>
          <a:p>
            <a:pPr lvl="1"/>
            <a:r>
              <a:rPr lang="en-US" dirty="0" smtClean="0"/>
              <a:t>Like a craft beer festival filled with the most passionate brewers and attendees</a:t>
            </a:r>
          </a:p>
          <a:p>
            <a:r>
              <a:rPr lang="en-US" dirty="0" smtClean="0"/>
              <a:t>Each participating is given booth space to serve the best beers from their club members</a:t>
            </a:r>
          </a:p>
          <a:p>
            <a:pPr lvl="1"/>
            <a:r>
              <a:rPr lang="en-US" dirty="0" smtClean="0"/>
              <a:t>Show off someone’s fantastic pilsner or crazy specialty beer</a:t>
            </a:r>
          </a:p>
          <a:p>
            <a:pPr lvl="1"/>
            <a:r>
              <a:rPr lang="en-US" dirty="0" smtClean="0"/>
              <a:t>Booths can be decorated to express each club’s unique personality</a:t>
            </a:r>
          </a:p>
          <a:p>
            <a:pPr lvl="1"/>
            <a:r>
              <a:rPr lang="en-US" dirty="0" smtClean="0"/>
              <a:t>Members frequently wear themed costumes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Club Night Photos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884" y="1847088"/>
            <a:ext cx="34147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1374" y="3173413"/>
            <a:ext cx="2994025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833438"/>
            <a:ext cx="3749675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1739900"/>
            <a:ext cx="192722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6900" y="3733800"/>
            <a:ext cx="3035300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4953000"/>
            <a:ext cx="2805113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810000"/>
            <a:ext cx="3262313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35175" y="5105400"/>
            <a:ext cx="2536825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Prep for Club-Night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Most clubs develop a fun themed booth of some sort</a:t>
            </a:r>
          </a:p>
          <a:p>
            <a:pPr lvl="1"/>
            <a:r>
              <a:rPr lang="en-US" dirty="0" smtClean="0"/>
              <a:t>Many clubs showcase some sort of fun regional cuisine</a:t>
            </a:r>
          </a:p>
          <a:p>
            <a:pPr lvl="1"/>
            <a:r>
              <a:rPr lang="en-US" dirty="0" smtClean="0"/>
              <a:t>Unique serving presentations are appreciated</a:t>
            </a:r>
          </a:p>
          <a:p>
            <a:r>
              <a:rPr lang="en-US" dirty="0" smtClean="0"/>
              <a:t>Bring a billboard of what beers are serving</a:t>
            </a:r>
          </a:p>
          <a:p>
            <a:r>
              <a:rPr lang="en-US" dirty="0" smtClean="0"/>
              <a:t>Consider building a club jockey box or even stranger beer serving apparatus</a:t>
            </a:r>
          </a:p>
          <a:p>
            <a:pPr lvl="1"/>
            <a:r>
              <a:rPr lang="en-US" dirty="0" smtClean="0"/>
              <a:t>Ice will be provided</a:t>
            </a:r>
          </a:p>
          <a:p>
            <a:r>
              <a:rPr lang="en-US" dirty="0" smtClean="0"/>
              <a:t>Bring as many great, delicious, exciting, and innovative beers as possible</a:t>
            </a:r>
          </a:p>
          <a:p>
            <a:pPr lvl="1"/>
            <a:r>
              <a:rPr lang="en-US" dirty="0" smtClean="0"/>
              <a:t>Start brewing today!!!  </a:t>
            </a:r>
          </a:p>
          <a:p>
            <a:pPr lvl="1"/>
            <a:r>
              <a:rPr lang="en-US" dirty="0" smtClean="0"/>
              <a:t>Barrel project?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 Banquet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Culmination of conference and awards ceremony for the National </a:t>
            </a:r>
            <a:r>
              <a:rPr lang="en-US" dirty="0" err="1" smtClean="0"/>
              <a:t>Homebrewers</a:t>
            </a:r>
            <a:r>
              <a:rPr lang="en-US" dirty="0" smtClean="0"/>
              <a:t> Competition</a:t>
            </a:r>
          </a:p>
          <a:p>
            <a:r>
              <a:rPr lang="en-US" dirty="0" smtClean="0"/>
              <a:t>Beer dinner sponsored by Rogue and designed by Sean Paxton (the homebrew chef)</a:t>
            </a:r>
          </a:p>
          <a:p>
            <a:pPr lvl="1"/>
            <a:r>
              <a:rPr lang="en-US" dirty="0" smtClean="0"/>
              <a:t>Special courses and beer pairings</a:t>
            </a:r>
          </a:p>
          <a:p>
            <a:r>
              <a:rPr lang="en-US" dirty="0" smtClean="0"/>
              <a:t>Space will be limited so make sure to get your ticket early!!!</a:t>
            </a:r>
            <a:endParaRPr lang="en-US" dirty="0"/>
          </a:p>
        </p:txBody>
      </p:sp>
      <p:pic>
        <p:nvPicPr>
          <p:cNvPr id="4" name="Picture 4" descr="D:\DAN_758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632600"/>
            <a:ext cx="3082131" cy="206346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38912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You will get very few chances to attend a conference this close to home, so take advantage of the prime location</a:t>
            </a:r>
          </a:p>
          <a:p>
            <a:pPr lvl="0"/>
            <a:r>
              <a:rPr lang="en-US" dirty="0" smtClean="0"/>
              <a:t>The full conference package was $230 in 2011 (plus any lodging or pre-conference expenses) and should be similarly priced this year</a:t>
            </a:r>
          </a:p>
          <a:p>
            <a:pPr lvl="1"/>
            <a:r>
              <a:rPr lang="en-US" dirty="0" smtClean="0"/>
              <a:t>That includes 3 days of lectures, access to the hospitality suite, Pro Brewers Night, Club Night and the Banquet</a:t>
            </a:r>
          </a:p>
          <a:p>
            <a:r>
              <a:rPr lang="en-US" dirty="0" smtClean="0"/>
              <a:t>The conference </a:t>
            </a:r>
            <a:r>
              <a:rPr lang="en-US" b="1" dirty="0" smtClean="0"/>
              <a:t>will</a:t>
            </a:r>
            <a:r>
              <a:rPr lang="en-US" dirty="0" smtClean="0"/>
              <a:t> sell out, so be prepared to purchase your tickets early</a:t>
            </a:r>
          </a:p>
          <a:p>
            <a:pPr lvl="1"/>
            <a:r>
              <a:rPr lang="en-US" dirty="0" smtClean="0"/>
              <a:t>Tickets go on sale in February and will likely be sold out in less than a month</a:t>
            </a:r>
          </a:p>
          <a:p>
            <a:r>
              <a:rPr lang="en-US" dirty="0" smtClean="0"/>
              <a:t>There are cheaper packages available which include mainly social functions, but the whole conference experience is something not to miss and is a great chance to expand your brewing knowledge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Opportunities for Club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35480"/>
            <a:ext cx="8229600" cy="438912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Attendance</a:t>
            </a:r>
          </a:p>
          <a:p>
            <a:pPr lvl="1"/>
            <a:r>
              <a:rPr lang="en-US" dirty="0" smtClean="0"/>
              <a:t>Washington homebrewers typically don’t make it out to conferences – THIS IS THEIR EASIEST CHANCE TO EXPERIENCE ONE</a:t>
            </a:r>
          </a:p>
          <a:p>
            <a:r>
              <a:rPr lang="en-US" dirty="0" smtClean="0"/>
              <a:t>Volunteers</a:t>
            </a:r>
          </a:p>
          <a:p>
            <a:pPr lvl="1"/>
            <a:r>
              <a:rPr lang="en-US" dirty="0" smtClean="0"/>
              <a:t>We need help on many dimensions of the event – please encourage members to consider volunteering to serve on a committee – lots of fun and the best “community service” you will ever do*</a:t>
            </a:r>
          </a:p>
          <a:p>
            <a:r>
              <a:rPr lang="en-US" dirty="0" smtClean="0"/>
              <a:t>Hospitality Suite</a:t>
            </a:r>
          </a:p>
          <a:p>
            <a:pPr lvl="1"/>
            <a:r>
              <a:rPr lang="en-US" dirty="0" smtClean="0"/>
              <a:t>Manning a shift for 2-3 hours</a:t>
            </a:r>
          </a:p>
          <a:p>
            <a:pPr lvl="1"/>
            <a:r>
              <a:rPr lang="en-US" dirty="0" smtClean="0"/>
              <a:t>Need roughly 6-10 beers, 2-4 people at least to help cycle</a:t>
            </a:r>
          </a:p>
          <a:p>
            <a:r>
              <a:rPr lang="en-US" dirty="0" smtClean="0"/>
              <a:t>Club Night</a:t>
            </a:r>
          </a:p>
          <a:p>
            <a:pPr lvl="1"/>
            <a:r>
              <a:rPr lang="en-US" dirty="0" smtClean="0"/>
              <a:t>Get as crazy as you can, bring as many club members as you can and as many kegs (as you are legally allowed to bring, of course </a:t>
            </a:r>
            <a:r>
              <a:rPr lang="en-US" dirty="0" smtClean="0">
                <a:sym typeface="Wingdings" pitchFamily="2" charset="2"/>
              </a:rPr>
              <a:t>)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6231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Volunteering will not count for court mandated community service, especially for DUIs </a:t>
            </a:r>
            <a:r>
              <a:rPr lang="en-US" sz="1200" dirty="0" smtClean="0">
                <a:sym typeface="Wingdings" pitchFamily="2" charset="2"/>
              </a:rPr>
              <a:t> 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Hope for Your Club’s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 are around during the conference</a:t>
            </a:r>
          </a:p>
          <a:p>
            <a:pPr marL="880110" lvl="1" indent="-514350"/>
            <a:r>
              <a:rPr lang="en-US" dirty="0" smtClean="0"/>
              <a:t>Lots of enthusiastic people interested in meeting you and tasting your beers</a:t>
            </a:r>
          </a:p>
          <a:p>
            <a:pPr marL="880110" lvl="1" indent="-514350"/>
            <a:r>
              <a:rPr lang="en-US" dirty="0" smtClean="0"/>
              <a:t>If there are things you want to organize, let us know about them so that we can point people towards you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You’d like to be a part of the event</a:t>
            </a:r>
          </a:p>
          <a:p>
            <a:pPr marL="880110" lvl="1" indent="-514350"/>
            <a:r>
              <a:rPr lang="en-US" dirty="0" smtClean="0"/>
              <a:t>Trust us, you NEED to participate in Club Night</a:t>
            </a:r>
          </a:p>
          <a:p>
            <a:pPr marL="880110" lvl="1" indent="-514350"/>
            <a:r>
              <a:rPr lang="en-US" dirty="0" smtClean="0"/>
              <a:t>We need local support for the hospitality suite, speakers, volunteers, and tour planning</a:t>
            </a:r>
          </a:p>
          <a:p>
            <a:pPr marL="514350" indent="-514350"/>
            <a:r>
              <a:rPr lang="en-US" dirty="0" smtClean="0"/>
              <a:t>We’ve got lots of time to plan, prepare, and brew!  Start early!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What Your Club Should Do To Prepare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25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Plan to take Thursday and Friday off if possible</a:t>
            </a:r>
          </a:p>
          <a:p>
            <a:pPr lvl="1"/>
            <a:r>
              <a:rPr lang="en-US" dirty="0" smtClean="0"/>
              <a:t>At least people should get tickets for Friday night / club night – trust us</a:t>
            </a:r>
          </a:p>
          <a:p>
            <a:pPr lvl="1"/>
            <a:r>
              <a:rPr lang="en-US" dirty="0" smtClean="0"/>
              <a:t>This is a one-time shot for the conference, they won’t regret the vacation time</a:t>
            </a:r>
          </a:p>
          <a:p>
            <a:r>
              <a:rPr lang="en-US" dirty="0" smtClean="0"/>
              <a:t>Brew great beers</a:t>
            </a:r>
          </a:p>
          <a:p>
            <a:pPr lvl="1"/>
            <a:r>
              <a:rPr lang="en-US" dirty="0" smtClean="0"/>
              <a:t>Both for the hospitality suite and club night</a:t>
            </a:r>
          </a:p>
          <a:p>
            <a:r>
              <a:rPr lang="en-US" dirty="0" smtClean="0"/>
              <a:t>Form a committee or designate a focal to help coordinate your club’s participation</a:t>
            </a:r>
          </a:p>
          <a:p>
            <a:pPr lvl="1"/>
            <a:r>
              <a:rPr lang="en-US" dirty="0" smtClean="0"/>
              <a:t>A little coordination goes a long way!</a:t>
            </a:r>
          </a:p>
          <a:p>
            <a:r>
              <a:rPr lang="en-US" dirty="0" smtClean="0"/>
              <a:t>Sign up for club night and/or the hospitality suite</a:t>
            </a:r>
          </a:p>
          <a:p>
            <a:pPr lvl="1"/>
            <a:r>
              <a:rPr lang="en-US" dirty="0" smtClean="0"/>
              <a:t>Club night is a priority, but we also need clubs to sign up for short shifts to help carry the load</a:t>
            </a:r>
          </a:p>
          <a:p>
            <a:r>
              <a:rPr lang="en-US" dirty="0" smtClean="0"/>
              <a:t>Think about a club theme for club night (decorations, costumes, food, etc.)</a:t>
            </a:r>
          </a:p>
          <a:p>
            <a:pPr lvl="1"/>
            <a:r>
              <a:rPr lang="en-US" dirty="0" smtClean="0"/>
              <a:t>Not necessary but definitely draws attention</a:t>
            </a:r>
          </a:p>
          <a:p>
            <a:r>
              <a:rPr lang="en-US" dirty="0" smtClean="0"/>
              <a:t>Think about serving equipment</a:t>
            </a:r>
          </a:p>
          <a:p>
            <a:pPr lvl="1"/>
            <a:r>
              <a:rPr lang="en-US" dirty="0" smtClean="0"/>
              <a:t>Jockey boxes are a worthwhile investment; however, your beer should come to you cold and will just need to be served for about 4 hours</a:t>
            </a:r>
          </a:p>
          <a:p>
            <a:r>
              <a:rPr lang="en-US" dirty="0" smtClean="0"/>
              <a:t>Get as many club members as you can to come to the conference</a:t>
            </a:r>
          </a:p>
          <a:p>
            <a:pPr lvl="1"/>
            <a:r>
              <a:rPr lang="en-US" dirty="0" smtClean="0"/>
              <a:t>Great experience and great opportunity to meet prospective club members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June 21-23, 2012, Bellevue Hyatt</a:t>
            </a:r>
          </a:p>
          <a:p>
            <a:pPr lvl="1"/>
            <a:r>
              <a:rPr lang="en-US" dirty="0" smtClean="0"/>
              <a:t>One time deal – won’t be coming back for a </a:t>
            </a:r>
            <a:r>
              <a:rPr lang="en-US" dirty="0" err="1" smtClean="0"/>
              <a:t>looooong</a:t>
            </a:r>
            <a:r>
              <a:rPr lang="en-US" dirty="0" smtClean="0"/>
              <a:t> time</a:t>
            </a:r>
          </a:p>
          <a:p>
            <a:r>
              <a:rPr lang="en-US" dirty="0" smtClean="0"/>
              <a:t>Looking for interested homebrewers and clubs to start planning ahead</a:t>
            </a:r>
          </a:p>
          <a:p>
            <a:pPr lvl="1"/>
            <a:r>
              <a:rPr lang="en-US" dirty="0" smtClean="0"/>
              <a:t>Brew some great beers and come up with some great booths</a:t>
            </a:r>
          </a:p>
          <a:p>
            <a:r>
              <a:rPr lang="en-US" dirty="0" smtClean="0"/>
              <a:t>If you are interested in ANY part of the conference, let us know now and we’ll start keeping you in the loop as things progress</a:t>
            </a:r>
          </a:p>
          <a:p>
            <a:r>
              <a:rPr lang="en-US" dirty="0" smtClean="0">
                <a:hlinkClick r:id="rId2"/>
              </a:rPr>
              <a:t>mark@wahomebrewers.org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3"/>
              </a:rPr>
              <a:t>www.wahomebrewers.org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4"/>
              </a:rPr>
              <a:t>www.ahaconference.org</a:t>
            </a:r>
            <a:r>
              <a:rPr lang="en-US" dirty="0" smtClean="0"/>
              <a:t>  </a:t>
            </a:r>
          </a:p>
          <a:p>
            <a:r>
              <a:rPr lang="en-US" dirty="0" smtClean="0"/>
              <a:t>You can find more information from the local committee at: </a:t>
            </a:r>
            <a:r>
              <a:rPr lang="en-US" dirty="0" smtClean="0">
                <a:hlinkClick r:id="rId5"/>
              </a:rPr>
              <a:t>www.brewingwithbigfoot.com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sz="3200" b="1" i="1" dirty="0" smtClean="0"/>
              <a:t>We want to show off your Washington homebrew!</a:t>
            </a:r>
          </a:p>
          <a:p>
            <a:pPr algn="ctr">
              <a:buNone/>
            </a:pPr>
            <a:r>
              <a:rPr lang="en-US" sz="3200" b="1" i="1" dirty="0" smtClean="0"/>
              <a:t> </a:t>
            </a:r>
            <a:endParaRPr lang="en-US" sz="3200" b="1" i="1" dirty="0"/>
          </a:p>
        </p:txBody>
      </p:sp>
      <p:pic>
        <p:nvPicPr>
          <p:cNvPr id="4" name="Picture 2" descr="D:\DAN_7375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52400"/>
            <a:ext cx="3132138" cy="209694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NHC – Seattle Bellevue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late 2009 the Washington Homebrewers Association put in a bid for the 2012 conference</a:t>
            </a:r>
          </a:p>
          <a:p>
            <a:r>
              <a:rPr lang="en-US" dirty="0" smtClean="0"/>
              <a:t>In June of 2010, AHA decided on Seattle for the 2012 Conference from June 21</a:t>
            </a:r>
            <a:r>
              <a:rPr lang="en-US" baseline="30000" dirty="0" smtClean="0"/>
              <a:t>st</a:t>
            </a:r>
            <a:r>
              <a:rPr lang="en-US" dirty="0" smtClean="0"/>
              <a:t> to 23</a:t>
            </a:r>
            <a:r>
              <a:rPr lang="en-US" baseline="30000" dirty="0" smtClean="0"/>
              <a:t>rd</a:t>
            </a:r>
            <a:r>
              <a:rPr lang="en-US" dirty="0" smtClean="0"/>
              <a:t> at the Bellevue Hyatt</a:t>
            </a:r>
          </a:p>
          <a:p>
            <a:pPr lvl="1"/>
            <a:r>
              <a:rPr lang="en-US" dirty="0" smtClean="0"/>
              <a:t>Weekend AFTER Father’s Day</a:t>
            </a:r>
          </a:p>
          <a:p>
            <a:pPr lvl="1"/>
            <a:r>
              <a:rPr lang="en-US" dirty="0" smtClean="0"/>
              <a:t>Conference Chairs: Mark Emiley &amp; Tom Schmidlin</a:t>
            </a:r>
          </a:p>
          <a:p>
            <a:r>
              <a:rPr lang="en-US" dirty="0" smtClean="0"/>
              <a:t>One of the earliest decisions ever, giving Washington a unique ability to plan well in advance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it Matters to Homebrewers and Clubs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First ever conference held in Washington!!!</a:t>
            </a:r>
          </a:p>
          <a:p>
            <a:pPr lvl="1"/>
            <a:r>
              <a:rPr lang="en-US" dirty="0" smtClean="0"/>
              <a:t>Last “Northwest” conference was 15 years ago in Portland</a:t>
            </a:r>
          </a:p>
          <a:p>
            <a:pPr lvl="1"/>
            <a:r>
              <a:rPr lang="en-US" dirty="0" smtClean="0"/>
              <a:t>Won’t be coming back to Washington for a long time</a:t>
            </a:r>
          </a:p>
          <a:p>
            <a:r>
              <a:rPr lang="en-US" dirty="0" smtClean="0"/>
              <a:t>Chance to exhibit Washington’s homebrewing culture</a:t>
            </a:r>
          </a:p>
          <a:p>
            <a:pPr lvl="1"/>
            <a:r>
              <a:rPr lang="en-US" dirty="0" smtClean="0"/>
              <a:t>Washington is stuck up in the corner of the country – don’t get too many chances to “get out”</a:t>
            </a:r>
          </a:p>
          <a:p>
            <a:r>
              <a:rPr lang="en-US" dirty="0" smtClean="0"/>
              <a:t>Great opportunity to get feedback on your beers from a wide range of homebrewers</a:t>
            </a:r>
          </a:p>
          <a:p>
            <a:r>
              <a:rPr lang="en-US" dirty="0" smtClean="0"/>
              <a:t>Chance to recruit new local “independent” homebrewers</a:t>
            </a:r>
          </a:p>
          <a:p>
            <a:pPr lvl="1"/>
            <a:r>
              <a:rPr lang="en-US" dirty="0" smtClean="0"/>
              <a:t>Find those brewers that have been hiding right around the corner and let them know what your club is about</a:t>
            </a:r>
          </a:p>
          <a:p>
            <a:r>
              <a:rPr lang="en-US" dirty="0" smtClean="0"/>
              <a:t>Once in a “</a:t>
            </a:r>
            <a:r>
              <a:rPr lang="en-US" dirty="0" err="1" smtClean="0"/>
              <a:t>brewtime</a:t>
            </a:r>
            <a:r>
              <a:rPr lang="en-US" dirty="0" smtClean="0"/>
              <a:t>” opportunity to have the largest gathering of brewers in our own backyard</a:t>
            </a:r>
          </a:p>
          <a:p>
            <a:pPr lvl="1"/>
            <a:r>
              <a:rPr lang="en-US" dirty="0" smtClean="0"/>
              <a:t>No travel expenses or delays! $$$</a:t>
            </a:r>
          </a:p>
          <a:p>
            <a:pPr lvl="2"/>
            <a:r>
              <a:rPr lang="en-US" dirty="0" smtClean="0"/>
              <a:t>Don’t have to fly to have an incredible weekend</a:t>
            </a:r>
          </a:p>
          <a:p>
            <a:pPr lvl="1"/>
            <a:r>
              <a:rPr lang="en-US" dirty="0" smtClean="0"/>
              <a:t>Ease of beer transportation (no long-distance logistical complications)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~1,600 of the country’s biggest beer dorks</a:t>
            </a:r>
          </a:p>
          <a:p>
            <a:pPr lvl="1"/>
            <a:r>
              <a:rPr lang="en-US" dirty="0" smtClean="0"/>
              <a:t>Participants from all over the country</a:t>
            </a:r>
          </a:p>
          <a:p>
            <a:pPr lvl="1"/>
            <a:r>
              <a:rPr lang="en-US" dirty="0" smtClean="0"/>
              <a:t>Chance for the </a:t>
            </a:r>
            <a:r>
              <a:rPr lang="en-US" dirty="0" err="1" smtClean="0"/>
              <a:t>homebrewing</a:t>
            </a:r>
            <a:r>
              <a:rPr lang="en-US" dirty="0" smtClean="0"/>
              <a:t> community to get together, celebrate the hobby, and experience the ultimate camaraderie </a:t>
            </a:r>
          </a:p>
          <a:p>
            <a:r>
              <a:rPr lang="en-US" dirty="0" smtClean="0"/>
              <a:t>Core conference is 3 days (Thursday-Saturday)</a:t>
            </a:r>
          </a:p>
          <a:p>
            <a:pPr lvl="1"/>
            <a:r>
              <a:rPr lang="en-US" dirty="0" smtClean="0"/>
              <a:t>Culmination of National Homebrewers Competition</a:t>
            </a:r>
          </a:p>
          <a:p>
            <a:pPr lvl="1"/>
            <a:r>
              <a:rPr lang="en-US" dirty="0" smtClean="0"/>
              <a:t>Technical/practical conference for </a:t>
            </a:r>
            <a:r>
              <a:rPr lang="en-US" dirty="0" err="1" smtClean="0"/>
              <a:t>homebrewing</a:t>
            </a:r>
            <a:endParaRPr lang="en-US" dirty="0" smtClean="0"/>
          </a:p>
          <a:p>
            <a:pPr lvl="1"/>
            <a:r>
              <a:rPr lang="en-US" dirty="0" smtClean="0"/>
              <a:t>Nightly festivals with Club and Pro Brewers Nights</a:t>
            </a:r>
          </a:p>
          <a:p>
            <a:pPr lvl="1"/>
            <a:r>
              <a:rPr lang="en-US" dirty="0" smtClean="0"/>
              <a:t>Grand Banquet to wrap up conference</a:t>
            </a:r>
          </a:p>
          <a:p>
            <a:r>
              <a:rPr lang="en-US" dirty="0" smtClean="0"/>
              <a:t>Pre-conference events held beforehand</a:t>
            </a:r>
          </a:p>
          <a:p>
            <a:pPr lvl="1"/>
            <a:r>
              <a:rPr lang="en-US" dirty="0" smtClean="0"/>
              <a:t>Bus tours</a:t>
            </a:r>
          </a:p>
          <a:p>
            <a:pPr lvl="1"/>
            <a:r>
              <a:rPr lang="en-US" dirty="0" smtClean="0"/>
              <a:t>Beer dinners</a:t>
            </a:r>
          </a:p>
          <a:p>
            <a:pPr lvl="1"/>
            <a:r>
              <a:rPr lang="en-US" dirty="0" smtClean="0"/>
              <a:t>BJCP Reception</a:t>
            </a:r>
          </a:p>
          <a:p>
            <a:pPr lvl="1"/>
            <a:r>
              <a:rPr lang="en-US" dirty="0" smtClean="0"/>
              <a:t>Brewing Network Anniversary Party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Pre-Conference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Tuesday and Wednesday have bus tours running from the hotel to local breweries</a:t>
            </a:r>
          </a:p>
          <a:p>
            <a:pPr lvl="1"/>
            <a:r>
              <a:rPr lang="en-US" dirty="0" smtClean="0"/>
              <a:t>Tour the brewery, meet the brewers, try some beers</a:t>
            </a:r>
          </a:p>
          <a:p>
            <a:pPr lvl="1"/>
            <a:r>
              <a:rPr lang="en-US" dirty="0" smtClean="0"/>
              <a:t>You may have been to the breweries on your own before but this is a chance to visit them with people from all over the country and experience them in a new light</a:t>
            </a:r>
          </a:p>
          <a:p>
            <a:r>
              <a:rPr lang="en-US" dirty="0" smtClean="0"/>
              <a:t>Likely to have beer dinner events</a:t>
            </a:r>
          </a:p>
          <a:p>
            <a:r>
              <a:rPr lang="en-US" dirty="0" smtClean="0"/>
              <a:t>While these events are targeted towards out-of-state brewers, we want you all to enjoy them as well</a:t>
            </a:r>
          </a:p>
          <a:p>
            <a:r>
              <a:rPr lang="en-US" dirty="0" smtClean="0"/>
              <a:t>We can use help on the tours so let us know if you would be up for helping to host a bus tour</a:t>
            </a:r>
          </a:p>
          <a:p>
            <a:r>
              <a:rPr lang="en-US" dirty="0" smtClean="0"/>
              <a:t>POC: Joanne Collier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Homebrewers Competition Final 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Final round of the NHC will be held on Thursday</a:t>
            </a:r>
          </a:p>
          <a:p>
            <a:r>
              <a:rPr lang="en-US" dirty="0" smtClean="0"/>
              <a:t>THIS IS OUR BEST CHANCE TO TAKE MAKE THE MOST OF HOMEFIELD ADVANTAGE!</a:t>
            </a:r>
          </a:p>
          <a:p>
            <a:pPr lvl="1"/>
            <a:r>
              <a:rPr lang="en-US" dirty="0" smtClean="0"/>
              <a:t>Encourage your club to shotgun the first round of the NHC</a:t>
            </a:r>
          </a:p>
          <a:p>
            <a:pPr lvl="1"/>
            <a:r>
              <a:rPr lang="en-US" dirty="0" smtClean="0"/>
              <a:t>More entries in = more entries through</a:t>
            </a:r>
          </a:p>
          <a:p>
            <a:r>
              <a:rPr lang="en-US" dirty="0" smtClean="0"/>
              <a:t>We will be looking for judges and stewards to help run the competition</a:t>
            </a:r>
          </a:p>
          <a:p>
            <a:pPr lvl="1"/>
            <a:r>
              <a:rPr lang="en-US" dirty="0" smtClean="0"/>
              <a:t>Great chance to learn about judging and the competition process</a:t>
            </a:r>
          </a:p>
          <a:p>
            <a:pPr lvl="1"/>
            <a:r>
              <a:rPr lang="en-US" dirty="0" smtClean="0"/>
              <a:t>Meet some of the best judges </a:t>
            </a:r>
            <a:br>
              <a:rPr lang="en-US" dirty="0" smtClean="0"/>
            </a:br>
            <a:r>
              <a:rPr lang="en-US" dirty="0" smtClean="0"/>
              <a:t>out there</a:t>
            </a:r>
          </a:p>
          <a:p>
            <a:r>
              <a:rPr lang="en-US" dirty="0" smtClean="0"/>
              <a:t>Great time, best homebrews in the </a:t>
            </a:r>
            <a:br>
              <a:rPr lang="en-US" dirty="0" smtClean="0"/>
            </a:br>
            <a:r>
              <a:rPr lang="en-US" dirty="0" smtClean="0"/>
              <a:t>country, and the most intense </a:t>
            </a:r>
            <a:br>
              <a:rPr lang="en-US" dirty="0" smtClean="0"/>
            </a:br>
            <a:r>
              <a:rPr lang="en-US" dirty="0" smtClean="0"/>
              <a:t>competition in the world</a:t>
            </a:r>
          </a:p>
          <a:p>
            <a:r>
              <a:rPr lang="en-US" dirty="0" smtClean="0"/>
              <a:t>Competition POC: Tim Hayner</a:t>
            </a:r>
            <a:endParaRPr lang="en-US" dirty="0"/>
          </a:p>
        </p:txBody>
      </p:sp>
      <p:pic>
        <p:nvPicPr>
          <p:cNvPr id="4" name="Picture 5" descr="D:\AHA Conference 00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435098"/>
            <a:ext cx="3505200" cy="234670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Conference – Beginning (Thursday)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Homebrewers Competition Judging</a:t>
            </a:r>
          </a:p>
          <a:p>
            <a:r>
              <a:rPr lang="en-US" dirty="0" smtClean="0"/>
              <a:t>Conference begins at noon</a:t>
            </a:r>
          </a:p>
          <a:p>
            <a:r>
              <a:rPr lang="en-US" dirty="0" smtClean="0"/>
              <a:t>Educational seminars begin in the afternoon</a:t>
            </a:r>
          </a:p>
          <a:p>
            <a:pPr lvl="1"/>
            <a:r>
              <a:rPr lang="en-US" dirty="0" smtClean="0"/>
              <a:t>1 hour sessions</a:t>
            </a:r>
          </a:p>
          <a:p>
            <a:pPr lvl="1"/>
            <a:r>
              <a:rPr lang="en-US" dirty="0" smtClean="0"/>
              <a:t>Typically run 3 seminars at a time</a:t>
            </a:r>
          </a:p>
          <a:p>
            <a:pPr lvl="1"/>
            <a:r>
              <a:rPr lang="en-US" dirty="0" smtClean="0"/>
              <a:t>Continue through Saturday afternoon</a:t>
            </a:r>
          </a:p>
          <a:p>
            <a:pPr lvl="1"/>
            <a:r>
              <a:rPr lang="en-US" dirty="0" smtClean="0"/>
              <a:t>Friday afternoon: Keynote Speaker Address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6177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Industry experts, craft brewers, and homebrewers give talks on various topics</a:t>
            </a:r>
          </a:p>
          <a:p>
            <a:pPr lvl="1"/>
            <a:r>
              <a:rPr lang="en-US" dirty="0" smtClean="0"/>
              <a:t>Ingredients, processes/techniques, styles, experiments, whatever</a:t>
            </a:r>
          </a:p>
          <a:p>
            <a:r>
              <a:rPr lang="en-US" dirty="0" smtClean="0"/>
              <a:t>Likely topics:</a:t>
            </a:r>
          </a:p>
          <a:p>
            <a:pPr lvl="1"/>
            <a:r>
              <a:rPr lang="en-US" dirty="0" smtClean="0"/>
              <a:t>Going pro panel</a:t>
            </a:r>
          </a:p>
          <a:p>
            <a:pPr lvl="1"/>
            <a:r>
              <a:rPr lang="en-US" dirty="0" smtClean="0"/>
              <a:t>Hop panel</a:t>
            </a:r>
          </a:p>
          <a:p>
            <a:pPr lvl="1"/>
            <a:r>
              <a:rPr lang="en-US" dirty="0" smtClean="0"/>
              <a:t>Yeast advanced topics</a:t>
            </a:r>
          </a:p>
          <a:p>
            <a:pPr lvl="1"/>
            <a:r>
              <a:rPr lang="en-US" dirty="0" smtClean="0"/>
              <a:t>Equipment</a:t>
            </a:r>
          </a:p>
          <a:p>
            <a:pPr lvl="1"/>
            <a:r>
              <a:rPr lang="en-US" dirty="0" smtClean="0"/>
              <a:t>Meads and ciders</a:t>
            </a:r>
          </a:p>
          <a:p>
            <a:r>
              <a:rPr lang="en-US" dirty="0" smtClean="0"/>
              <a:t>Is there an experiment that you might be willing to participate in or a topic you have an advanced speaker for? Let us know!</a:t>
            </a:r>
          </a:p>
          <a:p>
            <a:r>
              <a:rPr lang="en-US" dirty="0" smtClean="0"/>
              <a:t>Speaker POCs: Denny Conn, Mark Emiley, Tom Schmidlin</a:t>
            </a:r>
          </a:p>
        </p:txBody>
      </p:sp>
      <p:pic>
        <p:nvPicPr>
          <p:cNvPr id="4" name="Picture 3" descr="D:\DAN_753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838922"/>
            <a:ext cx="3157738" cy="211407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Hospitality Suite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During the conference, different clubs take turns at the “hospitality suite” serving their best homebrews</a:t>
            </a:r>
          </a:p>
          <a:p>
            <a:pPr lvl="1"/>
            <a:r>
              <a:rPr lang="en-US" dirty="0" smtClean="0"/>
              <a:t>Opportunities to sponsor a session and get great visibility for your club</a:t>
            </a:r>
          </a:p>
          <a:p>
            <a:r>
              <a:rPr lang="en-US" dirty="0" smtClean="0"/>
              <a:t>Typically serve a 2-3 hour shift</a:t>
            </a:r>
          </a:p>
          <a:p>
            <a:r>
              <a:rPr lang="en-US" dirty="0" smtClean="0"/>
              <a:t>Jockey boxes provided</a:t>
            </a:r>
          </a:p>
          <a:p>
            <a:r>
              <a:rPr lang="en-US" dirty="0" smtClean="0"/>
              <a:t>Just need 6-12 beers to serve and 2-6 people to volunteer for your shift</a:t>
            </a:r>
          </a:p>
          <a:p>
            <a:r>
              <a:rPr lang="en-US" dirty="0" smtClean="0"/>
              <a:t>Can merge up with another club if you don’t feel that you have enough support</a:t>
            </a:r>
          </a:p>
          <a:p>
            <a:r>
              <a:rPr lang="en-US" dirty="0" smtClean="0"/>
              <a:t>We need as many local clubs as possible to host a shift</a:t>
            </a:r>
          </a:p>
          <a:p>
            <a:pPr lvl="1"/>
            <a:r>
              <a:rPr lang="en-US" dirty="0" smtClean="0"/>
              <a:t>A lot harder for out of state brewers to get beers here</a:t>
            </a:r>
          </a:p>
          <a:p>
            <a:r>
              <a:rPr lang="en-US" dirty="0" smtClean="0"/>
              <a:t>Hospitality Suite POC: Mark Tanner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WAH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CC9900"/>
      </a:accent2>
      <a:accent3>
        <a:srgbClr val="CC9900"/>
      </a:accent3>
      <a:accent4>
        <a:srgbClr val="D092A7"/>
      </a:accent4>
      <a:accent5>
        <a:srgbClr val="664C00"/>
      </a:accent5>
      <a:accent6>
        <a:srgbClr val="809EC2"/>
      </a:accent6>
      <a:hlink>
        <a:srgbClr val="997200"/>
      </a:hlink>
      <a:folHlink>
        <a:srgbClr val="9972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1571</Words>
  <Application>Microsoft Office PowerPoint</Application>
  <PresentationFormat>On-screen Show (4:3)</PresentationFormat>
  <Paragraphs>166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2012 Seattle National Homebrewers Conference Overview &amp; Participation Invitation</vt:lpstr>
      <vt:lpstr>2012 NHC – Seattle Bellevue</vt:lpstr>
      <vt:lpstr>Why it Matters to Homebrewers and Clubs</vt:lpstr>
      <vt:lpstr>Conference Overview</vt:lpstr>
      <vt:lpstr>Pre-Conference Events</vt:lpstr>
      <vt:lpstr>National Homebrewers Competition Final Round</vt:lpstr>
      <vt:lpstr>Conference – Beginning (Thursday)</vt:lpstr>
      <vt:lpstr>Speakers</vt:lpstr>
      <vt:lpstr>Hospitality Suite</vt:lpstr>
      <vt:lpstr>Conference – Thursday Night Pro-Brewers Night</vt:lpstr>
      <vt:lpstr>Club Night – Friday Night</vt:lpstr>
      <vt:lpstr>Club Night Photos</vt:lpstr>
      <vt:lpstr>How to Prep for Club-Night</vt:lpstr>
      <vt:lpstr>Grand Banquet</vt:lpstr>
      <vt:lpstr>Attendance</vt:lpstr>
      <vt:lpstr>Opportunities for Club Participation</vt:lpstr>
      <vt:lpstr>Our Hope for Your Club’s Participation</vt:lpstr>
      <vt:lpstr>What Your Club Should Do To Prepare</vt:lpstr>
      <vt:lpstr>Summary</vt:lpstr>
    </vt:vector>
  </TitlesOfParts>
  <Company>The Boeing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rs702c</dc:creator>
  <cp:lastModifiedBy>rs702c</cp:lastModifiedBy>
  <cp:revision>52</cp:revision>
  <dcterms:created xsi:type="dcterms:W3CDTF">2010-10-21T23:22:03Z</dcterms:created>
  <dcterms:modified xsi:type="dcterms:W3CDTF">2011-11-23T19:23:23Z</dcterms:modified>
</cp:coreProperties>
</file>